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6858000" cy="12192000"/>
  <p:notesSz cx="6858000" cy="9144000"/>
  <p:defaultTextStyle>
    <a:defPPr>
      <a:defRPr lang="en-M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2"/>
  </p:normalViewPr>
  <p:slideViewPr>
    <p:cSldViewPr snapToGrid="0">
      <p:cViewPr varScale="1">
        <p:scale>
          <a:sx n="57" d="100"/>
          <a:sy n="57" d="100"/>
        </p:scale>
        <p:origin x="3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DD291-2DF0-8CCE-85DF-A2DCA58E54E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4350" y="1995312"/>
            <a:ext cx="5829300" cy="4244626"/>
          </a:xfr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A391D9-D47C-1B75-FEF5-BE89478948D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57250" y="6403625"/>
            <a:ext cx="5143500" cy="2943572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277EA-B052-39BD-9DA6-EA18A9021FD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CE5C28-EE11-FD43-BE99-9E728238DB70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2F1A1-0E87-FE23-5983-B0BEBE3DC3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01538-EA1D-F0C4-63CC-6149F46937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0E3F2C-A5CA-CF4D-956E-329186253DD0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684104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3D6B1-4714-9767-B071-A163233B7C3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E4C50-201E-0ACE-ABDB-687B444F264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55F08-4BB8-958C-7608-B6CF31A9E2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807EE1-47E1-9443-8B51-95A561527680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3526E-E60A-90F3-7413-6A8ECC7996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E29CD-8198-752B-5AA8-782D881569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344554-0632-AB4C-B058-5DEF91E8AFD4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2668232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27E35-7F7A-6FEA-80AC-DBB1EF60BA5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4907758" y="649114"/>
            <a:ext cx="1478758" cy="10332153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2A82B0-B23E-0F88-1149-B41B37B1AF6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71492" y="649114"/>
            <a:ext cx="4350541" cy="1033215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70966-6A46-CD3F-0BB9-8DEF91928E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A4070F-6ED7-3946-83C0-68A2F0E0B71E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6C534-501E-8B00-D350-16EF30D9DA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A36F7-F16E-10F0-62A9-D63360B815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E0800B-5002-354C-84F9-31B4049F093C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104908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F0274-51EE-5DDF-7EC0-570EB9F86B6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7C58-34C7-FA32-D079-CEA2595D739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0205F-C48B-7D1C-5F4E-81E0042EBE0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501E8-7946-5348-ACA1-F412CE986D0B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4CA57-7A02-E0C4-305B-2E79DCB025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1BAA9-8E56-06DB-A87E-41472EE863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C90ADB-4005-FF4E-80E0-E7ABF7A87552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47197363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49D2-4242-9DFA-A6C7-26103C5C80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7916" y="3039538"/>
            <a:ext cx="5915025" cy="5071527"/>
          </a:xfr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7683C-DF13-73EA-36DE-5B56EC85F8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7916" y="8159044"/>
            <a:ext cx="5915025" cy="2667003"/>
          </a:xfrm>
        </p:spPr>
        <p:txBody>
          <a:bodyPr/>
          <a:lstStyle>
            <a:lvl1pPr marL="0" indent="0">
              <a:buNone/>
              <a:defRPr sz="1800">
                <a:solidFill>
                  <a:srgbClr val="767676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9774D-E607-7087-70B4-8FCBFEFB52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3FB99-B2DC-2B46-980B-87CD44B0D74E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4045F-750F-53D0-023F-AB3E786AB6D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2F855-6030-B347-B81C-4153A8FBAD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E8AE06-B738-B14B-A7CD-B3E50EB3E25F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24034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CE445-9FC5-4B2C-1FB0-CFD740D3778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6A78E-DD8C-2AFF-8348-AEF7CCFAFE2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1492" y="3245553"/>
            <a:ext cx="2914650" cy="77357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319FD1-EADD-6526-99C7-9F1EC8C9384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471867" y="3245553"/>
            <a:ext cx="2914650" cy="77357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19DB2C-99C3-F6A9-1663-177A98697E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159E86-0066-5445-A83A-0B9F471B12A4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30929-41F4-25D6-2DD7-4F426B7180E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E79C98-05E4-4B67-BBF3-7841DC32FE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C72541-F94B-4C42-BE28-0D85D144C109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132327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0A198-3AA3-1D50-0D9B-FA7BEADC06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649114"/>
            <a:ext cx="5915025" cy="235655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5D940-CE40-DB9E-3EF0-E71281A02D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2379" y="2988734"/>
            <a:ext cx="2901254" cy="1464731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49C4B5-F7DE-1538-6444-46E3F819DE8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72379" y="4453466"/>
            <a:ext cx="2901254" cy="655037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3EBA73-5D95-B166-A531-C1E195EA044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471867" y="2988734"/>
            <a:ext cx="2915546" cy="1464731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45FF5-A985-9369-F4C7-B29CA67BE50E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3471867" y="4453466"/>
            <a:ext cx="2915546" cy="655037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99A0E5-B5CD-E47E-EFAB-1A8104AC5D9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694E5A-0E0A-FE4E-A63B-347430EE0939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41E2B3-B4AC-1B33-228D-AB267F71F3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FD59A2-6F5D-E415-B995-DD5DDDFB83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2B6BBA-3F10-5A49-84B8-03200E51E8D3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330359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FE3CD-5CBA-84CE-FB14-3960430305B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23AE09-1D46-99A1-D9CB-0884B60135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E80E13-1721-B04E-B645-76C3721FB501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CC4685-9393-651B-CACB-49EBB3BC0C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97CCD7-7099-2B64-67EE-2C9CEC9920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00C663-7EEB-6340-A5B0-FD1EBDBD499F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55272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FC11FB-75E9-66BA-C8B5-04B4DCD283C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4A5D38-D19F-0247-B461-A075AEAEA2DB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32C466-FF94-654F-F892-9202456F21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E205B-3D39-69F8-82C0-17A4E2082A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5828D4-2D91-9E42-ACC3-8231DD5B46E4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358478374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C1CD1-1197-6E30-B931-E821FF20FC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812801"/>
            <a:ext cx="2211887" cy="2844798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D3685-CE82-9D76-91B2-C409B843F48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15546" y="1755428"/>
            <a:ext cx="3471867" cy="866422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609AE0-A47C-82BC-4C09-3427EB5D7BB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72379" y="3657600"/>
            <a:ext cx="2211887" cy="677615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18C6C-F0DA-0F85-69E7-355E825D3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EBCAAC-B30A-3D4A-A12B-6EFAF34B4C9C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0804A-195D-C709-C164-F695FD65038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F2CD3-FE27-80C7-4CA3-BB6AAF82B5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0AF522-0330-8148-90C7-FA685BE3A5B2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201117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D1BB2-60CB-7535-2CED-22273B2997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812801"/>
            <a:ext cx="2211887" cy="2844798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67A93E-9370-9FE2-E275-77ED2ABEE03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915546" y="1755428"/>
            <a:ext cx="3471867" cy="8664223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F3018-59AD-C646-EE25-142E1D1A8E0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72379" y="3657600"/>
            <a:ext cx="2211887" cy="677615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11C04-FF7A-D307-9477-9D3461DAFB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75DB97-92F3-A746-B7A7-978CD4B187AE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71DC3-2297-ABF7-D3F6-97B5F612C7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mt-M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42E9D-2103-6D8C-A48F-E0BC599616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819E1F-B418-0E48-B3FB-296522C175C8}" type="slidenum">
              <a:t>‹#›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417206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D70CA8-1FA8-FF2C-FD54-04AEBBBFE8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92" y="649114"/>
            <a:ext cx="5915025" cy="23565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039B1-1CF7-F357-55CE-722747E702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492" y="3245553"/>
            <a:ext cx="5915025" cy="77357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6044A-8946-FA2D-A436-17F8E53477BC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71492" y="11300182"/>
            <a:ext cx="1543050" cy="6491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mt-MT" sz="9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8761AA99-F12D-6946-A6D5-A49063CB6043}" type="datetime1">
              <a:rPr lang="mt-MT"/>
              <a:pPr lvl="0"/>
              <a:t>06/11/2025</a:t>
            </a:fld>
            <a:endParaRPr lang="mt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552F3-8BB8-719B-A805-B7F1C017E6A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2271717" y="11300182"/>
            <a:ext cx="2314575" cy="6491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mt-MT" sz="9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mt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DF77A-83AE-30F7-0B2B-7B48F4E371A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4843467" y="11300182"/>
            <a:ext cx="1543050" cy="6491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mt-MT" sz="9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839E426D-C87C-8542-8EB6-179C99F4A2C1}" type="slidenum">
              <a:t>‹#›</a:t>
            </a:fld>
            <a:endParaRPr lang="mt-M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6858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GB" sz="33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en-GB" sz="21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8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5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35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35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7E130B1-6D71-F40C-64EA-EF74223F7DBA}"/>
              </a:ext>
            </a:extLst>
          </p:cNvPr>
          <p:cNvSpPr/>
          <p:nvPr/>
        </p:nvSpPr>
        <p:spPr>
          <a:xfrm>
            <a:off x="0" y="1240648"/>
            <a:ext cx="6863760" cy="9707819"/>
          </a:xfrm>
          <a:custGeom>
            <a:avLst/>
            <a:gdLst>
              <a:gd name="f0" fmla="val w"/>
              <a:gd name="f1" fmla="val h"/>
              <a:gd name="f2" fmla="val 0"/>
              <a:gd name="f3" fmla="val 7562850"/>
              <a:gd name="f4" fmla="val 10696575"/>
              <a:gd name="f5" fmla="val 7562849"/>
              <a:gd name="f6" fmla="val 10696574"/>
              <a:gd name="f7" fmla="*/ f0 1 7562850"/>
              <a:gd name="f8" fmla="*/ f1 1 10696575"/>
              <a:gd name="f9" fmla="+- f4 0 f2"/>
              <a:gd name="f10" fmla="+- f3 0 f2"/>
              <a:gd name="f11" fmla="*/ f10 1 7562850"/>
              <a:gd name="f12" fmla="*/ f9 1 10696575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7562850" h="10696575">
                <a:moveTo>
                  <a:pt x="f5" y="f6"/>
                </a:moveTo>
                <a:lnTo>
                  <a:pt x="f2" y="f6"/>
                </a:lnTo>
                <a:lnTo>
                  <a:pt x="f2" y="f2"/>
                </a:lnTo>
                <a:lnTo>
                  <a:pt x="f5" y="f2"/>
                </a:lnTo>
                <a:lnTo>
                  <a:pt x="f5" y="f6"/>
                </a:lnTo>
                <a:close/>
              </a:path>
            </a:pathLst>
          </a:custGeom>
          <a:solidFill>
            <a:srgbClr val="1B253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34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24A6D03-9B3D-8FAB-8D5E-A3BC55869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382" y="5197632"/>
            <a:ext cx="3701884" cy="57508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ject 4">
            <a:extLst>
              <a:ext uri="{FF2B5EF4-FFF2-40B4-BE49-F238E27FC236}">
                <a16:creationId xmlns:a16="http://schemas.microsoft.com/office/drawing/2014/main" id="{FB91A798-256C-9416-06DD-F31F65543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92455"/>
            <a:ext cx="2837785" cy="18560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9D341C9E-F37A-1BF8-F36D-0C5C9C7A4DD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1817" y="3208519"/>
            <a:ext cx="5620103" cy="2034174"/>
          </a:xfrm>
        </p:spPr>
        <p:txBody>
          <a:bodyPr lIns="0" tIns="140616" rIns="0" bIns="0">
            <a:spAutoFit/>
          </a:bodyPr>
          <a:lstStyle/>
          <a:p>
            <a:pPr marL="0" marR="4608" lvl="0" indent="0">
              <a:lnSpc>
                <a:spcPts val="4975"/>
              </a:lnSpc>
              <a:spcBef>
                <a:spcPts val="1105"/>
              </a:spcBef>
              <a:buNone/>
            </a:pPr>
            <a:r>
              <a:rPr lang="mt-MT" sz="3630" spc="-45" dirty="0">
                <a:solidFill>
                  <a:srgbClr val="FFFFFF"/>
                </a:solidFill>
              </a:rPr>
              <a:t>Ħ</a:t>
            </a:r>
            <a:r>
              <a:rPr lang="en-GB" sz="3630" spc="-45" dirty="0">
                <a:solidFill>
                  <a:srgbClr val="FFFFFF"/>
                </a:solidFill>
              </a:rPr>
              <a:t>ARSIEN </a:t>
            </a:r>
            <a:r>
              <a:rPr lang="mt-MT" sz="3630" spc="-45" dirty="0">
                <a:solidFill>
                  <a:srgbClr val="FFFFFF"/>
                </a:solidFill>
              </a:rPr>
              <a:t>GĦ</a:t>
            </a:r>
            <a:r>
              <a:rPr lang="en-GB" sz="3630" spc="-45" dirty="0">
                <a:solidFill>
                  <a:srgbClr val="FFFFFF"/>
                </a:solidFill>
              </a:rPr>
              <a:t>AS-SETTUR TAL-</a:t>
            </a:r>
            <a:r>
              <a:rPr lang="mt-MT" sz="3630" spc="-45" dirty="0">
                <a:solidFill>
                  <a:srgbClr val="FFFFFF"/>
                </a:solidFill>
              </a:rPr>
              <a:t>ORGANIZZAZZJONIJIET</a:t>
            </a:r>
            <a:r>
              <a:rPr lang="en-GB" sz="3630" spc="-45" dirty="0">
                <a:solidFill>
                  <a:srgbClr val="FFFFFF"/>
                </a:solidFill>
              </a:rPr>
              <a:t> VOLONTARJI F’MALTA</a:t>
            </a:r>
            <a:endParaRPr lang="en-GB" sz="3630" spc="-9" dirty="0">
              <a:solidFill>
                <a:srgbClr val="FFFFFF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17CD0A8-C670-143C-50B0-68523EC7E951}"/>
              </a:ext>
            </a:extLst>
          </p:cNvPr>
          <p:cNvSpPr txBox="1"/>
          <p:nvPr/>
        </p:nvSpPr>
        <p:spPr>
          <a:xfrm>
            <a:off x="331817" y="5492398"/>
            <a:ext cx="6044257" cy="17622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1521" rIns="0" bIns="0" anchor="t" anchorCtr="0" compatLnSpc="1">
            <a:spAutoFit/>
          </a:bodyPr>
          <a:lstStyle/>
          <a:p>
            <a:pPr marL="11530" marR="4608" lvl="0" indent="0" algn="l" defTabSz="457200" rtl="0" fontAlgn="auto" hangingPunct="1">
              <a:lnSpc>
                <a:spcPct val="116599"/>
              </a:lnSpc>
              <a:spcBef>
                <a:spcPts val="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mt-MT" sz="1997" b="0" i="0" u="none" strike="noStrike" kern="1200" cap="none" spc="86" baseline="0">
                <a:solidFill>
                  <a:srgbClr val="9D86FD"/>
                </a:solidFill>
                <a:uFillTx/>
                <a:latin typeface="Arial MT"/>
                <a:cs typeface="Arial MT"/>
              </a:rPr>
              <a:t>Ngħinu</a:t>
            </a:r>
            <a:r>
              <a:rPr lang="en-GB" sz="1997" b="0" i="0" u="none" strike="noStrike" kern="1200" cap="none" spc="86" baseline="0">
                <a:solidFill>
                  <a:srgbClr val="9D86FD"/>
                </a:solidFill>
                <a:uFillTx/>
                <a:latin typeface="Arial MT"/>
                <a:cs typeface="Arial MT"/>
              </a:rPr>
              <a:t> lill-organizzazzjonijiet volontarji jidentifikaw u jnaqqsu r-riskji ta’ </a:t>
            </a:r>
            <a:r>
              <a:rPr lang="mt-MT" sz="1997" b="0" i="0" u="none" strike="noStrike" kern="1200" cap="none" spc="86" baseline="0">
                <a:solidFill>
                  <a:srgbClr val="9D86FD"/>
                </a:solidFill>
                <a:uFillTx/>
                <a:latin typeface="Arial MT"/>
                <a:cs typeface="Arial MT"/>
              </a:rPr>
              <a:t>ħasil</a:t>
            </a:r>
            <a:r>
              <a:rPr lang="en-GB" sz="1997" b="0" i="0" u="none" strike="noStrike" kern="1200" cap="none" spc="86" baseline="0">
                <a:solidFill>
                  <a:srgbClr val="9D86FD"/>
                </a:solidFill>
                <a:uFillTx/>
                <a:latin typeface="Arial MT"/>
                <a:cs typeface="Arial MT"/>
              </a:rPr>
              <a:t> ta’ flus u finanzjament tat-terrorizmu</a:t>
            </a:r>
            <a:endParaRPr lang="en-GB" sz="1997" b="0" i="0" u="none" strike="noStrike" kern="1200" cap="none" spc="0" baseline="0">
              <a:solidFill>
                <a:srgbClr val="000000"/>
              </a:solidFill>
              <a:uFillTx/>
              <a:latin typeface="Arial MT"/>
              <a:cs typeface="Arial MT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1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997" b="0" i="0" u="none" strike="noStrike" kern="1200" cap="none" spc="0" baseline="0">
              <a:solidFill>
                <a:srgbClr val="000000"/>
              </a:solidFill>
              <a:uFillTx/>
              <a:latin typeface="Arial MT"/>
              <a:cs typeface="Arial MT"/>
            </a:endParaRPr>
          </a:p>
          <a:p>
            <a:pPr marL="1153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52" b="0" i="0" u="none" strike="noStrike" kern="1200" cap="none" spc="50" baseline="0">
                <a:solidFill>
                  <a:srgbClr val="9D86FD"/>
                </a:solidFill>
                <a:uFillTx/>
                <a:latin typeface="Arial MT"/>
                <a:cs typeface="Arial MT"/>
              </a:rPr>
              <a:t>NOVEMBER</a:t>
            </a:r>
            <a:r>
              <a:rPr lang="en-GB" sz="1452" b="0" i="0" u="none" strike="noStrike" kern="1200" cap="none" spc="191" baseline="0">
                <a:solidFill>
                  <a:srgbClr val="9D86FD"/>
                </a:solidFill>
                <a:uFillTx/>
                <a:latin typeface="Arial MT"/>
                <a:cs typeface="Arial MT"/>
              </a:rPr>
              <a:t> </a:t>
            </a:r>
            <a:r>
              <a:rPr lang="en-GB" sz="1452" b="0" i="0" u="none" strike="noStrike" kern="1200" cap="none" spc="86" baseline="0">
                <a:solidFill>
                  <a:srgbClr val="9D86FD"/>
                </a:solidFill>
                <a:uFillTx/>
                <a:latin typeface="Arial MT"/>
                <a:cs typeface="Arial MT"/>
              </a:rPr>
              <a:t>2025</a:t>
            </a:r>
            <a:endParaRPr lang="en-GB" sz="1452" b="0" i="0" u="none" strike="noStrike" kern="1200" cap="none" spc="0" baseline="0">
              <a:solidFill>
                <a:srgbClr val="000000"/>
              </a:solidFill>
              <a:uFillTx/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71DC2651-0823-D9D3-B25A-2A6CADF18F15}"/>
              </a:ext>
            </a:extLst>
          </p:cNvPr>
          <p:cNvGrpSpPr/>
          <p:nvPr/>
        </p:nvGrpSpPr>
        <p:grpSpPr>
          <a:xfrm>
            <a:off x="0" y="5197632"/>
            <a:ext cx="6863266" cy="5750835"/>
            <a:chOff x="0" y="5197632"/>
            <a:chExt cx="6863266" cy="5750835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0AB55FE2-6C7A-8418-1AE1-ACA89F475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1382" y="5197632"/>
              <a:ext cx="3701884" cy="57508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F042FB48-4C62-E3E3-6AB1-2F5680FF6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8619061"/>
              <a:ext cx="3437138" cy="2329406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BBC74F2E-AA56-5CBB-4F86-CB5023AFAB15}"/>
              </a:ext>
            </a:extLst>
          </p:cNvPr>
          <p:cNvSpPr txBox="1"/>
          <p:nvPr/>
        </p:nvSpPr>
        <p:spPr>
          <a:xfrm>
            <a:off x="558424" y="2121764"/>
            <a:ext cx="5640275" cy="25557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1521" rIns="0" bIns="0" anchor="t" anchorCtr="0" compatLnSpc="1">
            <a:spAutoFit/>
          </a:bodyPr>
          <a:lstStyle/>
          <a:p>
            <a:pPr marL="11530" marR="0" lvl="0" indent="0" algn="l" defTabSz="457200" rtl="0" fontAlgn="auto" hangingPunct="1">
              <a:lnSpc>
                <a:spcPts val="4970"/>
              </a:lnSpc>
              <a:spcBef>
                <a:spcPts val="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30" b="0" i="0" u="none" strike="noStrike" kern="1200" cap="none" spc="91" baseline="0">
                <a:solidFill>
                  <a:srgbClr val="1B2537"/>
                </a:solidFill>
                <a:uFillTx/>
                <a:latin typeface="Lucida Sans Unicode"/>
                <a:cs typeface="Lucida Sans Unicode"/>
              </a:rPr>
              <a:t>NIGGWIDAW U </a:t>
            </a:r>
            <a:r>
              <a:rPr lang="mt-MT" sz="3630" b="0" i="0" u="none" strike="noStrike" kern="1200" cap="none" spc="91" baseline="0">
                <a:solidFill>
                  <a:srgbClr val="1B2537"/>
                </a:solidFill>
                <a:uFillTx/>
                <a:latin typeface="Lucida Sans Unicode"/>
                <a:cs typeface="Lucida Sans Unicode"/>
              </a:rPr>
              <a:t>NIPPROTEGU</a:t>
            </a:r>
            <a:r>
              <a:rPr lang="en-GB" sz="3630" b="0" i="0" u="none" strike="noStrike" kern="1200" cap="none" spc="91" baseline="0">
                <a:solidFill>
                  <a:srgbClr val="1B2537"/>
                </a:solidFill>
                <a:uFillTx/>
                <a:latin typeface="Lucida Sans Unicode"/>
                <a:cs typeface="Lucida Sans Unicode"/>
              </a:rPr>
              <a:t> L-FUTUR TAL-ORGANIZZAZZJONI TIE</a:t>
            </a:r>
            <a:r>
              <a:rPr lang="mt-MT" sz="3630" b="0" i="0" u="none" strike="noStrike" kern="0" cap="none" spc="91" baseline="0">
                <a:solidFill>
                  <a:srgbClr val="1B2537"/>
                </a:solidFill>
                <a:uFillTx/>
                <a:latin typeface="Lucida Sans Unicode"/>
                <a:cs typeface="Lucida Sans Unicode"/>
              </a:rPr>
              <a:t>GH</a:t>
            </a:r>
            <a:r>
              <a:rPr lang="en-GB" sz="3630" b="0" i="0" u="none" strike="noStrike" kern="1200" cap="none" spc="91" baseline="0">
                <a:solidFill>
                  <a:srgbClr val="1B2537"/>
                </a:solidFill>
                <a:uFillTx/>
                <a:latin typeface="Lucida Sans Unicode"/>
                <a:cs typeface="Lucida Sans Unicode"/>
              </a:rPr>
              <a:t>EK</a:t>
            </a:r>
            <a:endParaRPr lang="en-GB" sz="3630" b="0" i="0" u="none" strike="noStrike" kern="1200" cap="none" spc="0" baseline="0">
              <a:solidFill>
                <a:srgbClr val="000000"/>
              </a:solidFill>
              <a:uFillTx/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89D33-EF15-175C-8EF2-FAB477FCEA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92" y="220717"/>
            <a:ext cx="5915025" cy="709446"/>
          </a:xfrm>
        </p:spPr>
        <p:txBody>
          <a:bodyPr/>
          <a:lstStyle/>
          <a:p>
            <a:pPr lvl="0"/>
            <a:r>
              <a:rPr lang="en-GB" sz="2800"/>
              <a:t>LINJI GWIDA BBA</a:t>
            </a:r>
            <a:r>
              <a:rPr lang="mt-MT" sz="2800"/>
              <a:t>Ż</a:t>
            </a:r>
            <a:r>
              <a:rPr lang="en-GB" sz="2800"/>
              <a:t>ATI FUQ IR-RISKJU</a:t>
            </a:r>
            <a:endParaRPr lang="mt-MT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91044-F532-4213-3421-A3D75F33A88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5718" y="1072051"/>
            <a:ext cx="5915025" cy="9909215"/>
          </a:xfrm>
        </p:spPr>
        <p:txBody>
          <a:bodyPr/>
          <a:lstStyle/>
          <a:p>
            <a:pPr marL="0" lvl="0" indent="0">
              <a:buNone/>
            </a:pPr>
            <a:r>
              <a:rPr lang="mt-MT" sz="1400" i="1" dirty="0">
                <a:solidFill>
                  <a:srgbClr val="161D44"/>
                </a:solidFill>
                <a:latin typeface="Roboto Th"/>
              </a:rPr>
              <a:t>GĦ</a:t>
            </a:r>
            <a:r>
              <a:rPr lang="en-GB" sz="1400" i="1" dirty="0">
                <a:solidFill>
                  <a:srgbClr val="161D44"/>
                </a:solidFill>
                <a:latin typeface="Roboto Th"/>
              </a:rPr>
              <a:t>ALIEX L-OCVO </a:t>
            </a:r>
            <a:r>
              <a:rPr lang="mt-MT" sz="1400" i="1" dirty="0">
                <a:solidFill>
                  <a:srgbClr val="161D44"/>
                </a:solidFill>
                <a:latin typeface="Roboto Th"/>
              </a:rPr>
              <a:t>GĦ</a:t>
            </a:r>
            <a:r>
              <a:rPr lang="en-GB" sz="1400" i="1" dirty="0">
                <a:solidFill>
                  <a:srgbClr val="161D44"/>
                </a:solidFill>
                <a:latin typeface="Roboto Th"/>
              </a:rPr>
              <a:t>ANDHA POLITIKA BBA</a:t>
            </a:r>
            <a:r>
              <a:rPr lang="mt-MT" sz="1400" i="1" dirty="0">
                <a:solidFill>
                  <a:srgbClr val="161D44"/>
                </a:solidFill>
                <a:latin typeface="Roboto Th"/>
              </a:rPr>
              <a:t>Ż</a:t>
            </a:r>
            <a:r>
              <a:rPr lang="en-GB" sz="1400" i="1" dirty="0">
                <a:solidFill>
                  <a:srgbClr val="161D44"/>
                </a:solidFill>
                <a:latin typeface="Roboto Th"/>
              </a:rPr>
              <a:t>ATA FUQ IR-RISKJU?</a:t>
            </a:r>
          </a:p>
          <a:p>
            <a:pPr marL="429255" marR="12701" lvl="0" indent="-285750" algn="just">
              <a:lnSpc>
                <a:spcPct val="100000"/>
              </a:lnSpc>
              <a:spcBef>
                <a:spcPts val="1085"/>
              </a:spcBef>
            </a:pP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L-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organizzazjonijiet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volontarji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huma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kkunsidrati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120" dirty="0">
                <a:solidFill>
                  <a:srgbClr val="161D44"/>
                </a:solidFill>
                <a:latin typeface="Roboto Bk"/>
              </a:rPr>
              <a:t>bħala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120" dirty="0">
                <a:solidFill>
                  <a:srgbClr val="161D44"/>
                </a:solidFill>
                <a:latin typeface="Roboto Bk"/>
              </a:rPr>
              <a:t>wieħed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mill-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pilastri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socjo-ekonomici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ewl</a:t>
            </a:r>
            <a:r>
              <a:rPr lang="mt-MT" sz="1400" b="1" spc="-120" dirty="0">
                <a:solidFill>
                  <a:srgbClr val="161D44"/>
                </a:solidFill>
                <a:latin typeface="Roboto Bk"/>
              </a:rPr>
              <a:t>e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nin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tas-socjeta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’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Maltija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.</a:t>
            </a:r>
          </a:p>
          <a:p>
            <a:pPr marL="429255" marR="8257" lvl="0" indent="-285750" algn="just">
              <a:lnSpc>
                <a:spcPct val="100000"/>
              </a:lnSpc>
            </a:pPr>
            <a:r>
              <a:rPr lang="mt-MT" sz="1400" b="1" spc="-120" dirty="0">
                <a:solidFill>
                  <a:srgbClr val="161D44"/>
                </a:solidFill>
                <a:latin typeface="Roboto Bk"/>
              </a:rPr>
              <a:t>L-isforzi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120" dirty="0">
                <a:solidFill>
                  <a:srgbClr val="161D44"/>
                </a:solidFill>
                <a:latin typeface="Roboto Bk"/>
              </a:rPr>
              <a:t>tagħhom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jikkumplimentaw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l-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attivita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’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tas-setturi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governattivi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u tan-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negozju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fil-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provvista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ta’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servizzi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essenzjali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lil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120" dirty="0">
                <a:solidFill>
                  <a:srgbClr val="161D44"/>
                </a:solidFill>
                <a:latin typeface="Roboto Bk"/>
              </a:rPr>
              <a:t>dawk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fil-</a:t>
            </a:r>
            <a:r>
              <a:rPr lang="mt-MT" sz="1400" b="1" spc="-120" dirty="0">
                <a:solidFill>
                  <a:srgbClr val="161D44"/>
                </a:solidFill>
                <a:latin typeface="Roboto Bk"/>
              </a:rPr>
              <a:t>bżonn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madwar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 id-</a:t>
            </a:r>
            <a:r>
              <a:rPr lang="en-GB" sz="1400" b="1" spc="-120" dirty="0" err="1">
                <a:solidFill>
                  <a:srgbClr val="161D44"/>
                </a:solidFill>
                <a:latin typeface="Roboto Bk"/>
              </a:rPr>
              <a:t>dinja</a:t>
            </a:r>
            <a:r>
              <a:rPr lang="en-GB" sz="1400" b="1" spc="-120" dirty="0">
                <a:solidFill>
                  <a:srgbClr val="161D44"/>
                </a:solidFill>
                <a:latin typeface="Roboto Bk"/>
              </a:rPr>
              <a:t>.</a:t>
            </a:r>
            <a:endParaRPr lang="en-GB" sz="1400" dirty="0">
              <a:latin typeface="Roboto Bk"/>
            </a:endParaRPr>
          </a:p>
          <a:p>
            <a:pPr marL="429255" marR="9528" lvl="0" indent="-285750" algn="just">
              <a:lnSpc>
                <a:spcPct val="100000"/>
              </a:lnSpc>
            </a:pP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L-OCVO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hija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obbligata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li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tħares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is-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settur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mill-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isfruttament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minn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kriminali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,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d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awk li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jaħslu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l-flus u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terroristi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/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organizzazjonijiet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terroristici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.</a:t>
            </a:r>
            <a:endParaRPr lang="en-GB" sz="1400" dirty="0">
              <a:latin typeface="Roboto Bk"/>
            </a:endParaRPr>
          </a:p>
          <a:p>
            <a:pPr marL="429255" marR="9528" lvl="0" indent="-285750" algn="just">
              <a:lnSpc>
                <a:spcPct val="100000"/>
              </a:lnSpc>
            </a:pP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L-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isfruttament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jista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’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jdgħajjef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il-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fiduċja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tad-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donaturi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u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jqiegħed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fil-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periklu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l-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integrita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stess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tas-settur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.                                                           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L-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isfruttament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jista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wkoll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jiffaċilita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attivita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terroristika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min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għaqdiet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terroristici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kemm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jekk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ikun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hemm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il-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ġbir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u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ċ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ċaqlieq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ta’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fondi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, l-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għoti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ta’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appoġġ loġistiku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,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l-inkoraġġiment tar-reklutaġġ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terroristiku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jew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inkella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l-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appoġġ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ta’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organizzazjonijiet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,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operazzjonijiet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u/jew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ħasil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tal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-flus min g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ħaqdiet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terroristici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. </a:t>
            </a:r>
          </a:p>
          <a:p>
            <a:pPr marL="0" lvl="0" indent="0">
              <a:buNone/>
            </a:pPr>
            <a:endParaRPr lang="en-GB" dirty="0"/>
          </a:p>
          <a:p>
            <a:pPr marL="0" lvl="0" indent="0">
              <a:buNone/>
            </a:pPr>
            <a:r>
              <a:rPr lang="mt-MT" sz="1400" i="1" dirty="0">
                <a:solidFill>
                  <a:srgbClr val="161D44"/>
                </a:solidFill>
                <a:latin typeface="Roboto Th"/>
              </a:rPr>
              <a:t>GH</a:t>
            </a:r>
            <a:r>
              <a:rPr lang="en-GB" sz="1400" i="1" dirty="0">
                <a:solidFill>
                  <a:srgbClr val="161D44"/>
                </a:solidFill>
                <a:latin typeface="Roboto Th"/>
              </a:rPr>
              <a:t>ALIEX L-ORGANIZZAZJONIJIET VOLONTARJI HUMA MEQJUSA VULNERABBLI </a:t>
            </a:r>
            <a:r>
              <a:rPr lang="mt-MT" sz="1400" i="1" dirty="0">
                <a:solidFill>
                  <a:srgbClr val="161D44"/>
                </a:solidFill>
                <a:latin typeface="Roboto Th"/>
              </a:rPr>
              <a:t>GĦ</a:t>
            </a:r>
            <a:r>
              <a:rPr lang="en-GB" sz="1400" i="1" dirty="0">
                <a:solidFill>
                  <a:srgbClr val="161D44"/>
                </a:solidFill>
                <a:latin typeface="Roboto Th"/>
              </a:rPr>
              <a:t>ALL-ABBU</a:t>
            </a:r>
            <a:r>
              <a:rPr lang="mt-MT" sz="1400" i="1" dirty="0">
                <a:solidFill>
                  <a:srgbClr val="161D44"/>
                </a:solidFill>
                <a:latin typeface="Roboto Th"/>
              </a:rPr>
              <a:t>Ż</a:t>
            </a:r>
            <a:r>
              <a:rPr lang="en-GB" sz="1400" i="1" dirty="0">
                <a:solidFill>
                  <a:srgbClr val="161D44"/>
                </a:solidFill>
                <a:latin typeface="Roboto Th"/>
              </a:rPr>
              <a:t>?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Igawdu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minn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livell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għol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ta’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fiduċja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mill-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pubbliku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.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Għandhom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aċċess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għal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sorsi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ta’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fondi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u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ħafna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drabi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huma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bbażati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fuq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flus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kontanti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.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Xi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wħud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jaħdmu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f’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ġurisdizzjonijiet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ta’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riskju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għoli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fi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ħdan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jew </a:t>
            </a:r>
            <a:r>
              <a:rPr lang="en-GB" sz="1400" b="1" spc="-95" dirty="0" err="1">
                <a:solidFill>
                  <a:srgbClr val="161D44"/>
                </a:solidFill>
                <a:latin typeface="Roboto Bk"/>
              </a:rPr>
              <a:t>qrib</a:t>
            </a:r>
            <a:r>
              <a:rPr lang="en-GB" sz="1400" b="1" spc="-95" dirty="0">
                <a:solidFill>
                  <a:srgbClr val="161D44"/>
                </a:solidFill>
                <a:latin typeface="Roboto Bk"/>
              </a:rPr>
              <a:t> 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dawk iż-żoni  li huma l-aktar esposti għal attività’ terroristika.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Xi wħud jaħdmu lokalment ma’ gruppi vulnerabbli.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Jista’ jkollhom strutturi ta’ governanza fqira.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Ma jkunux konxji tar-riskji.</a:t>
            </a:r>
          </a:p>
          <a:p>
            <a:pPr marL="429255" marR="9528" lvl="0" indent="-285750" algn="just">
              <a:lnSpc>
                <a:spcPct val="10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Xi wħud jistgħu jkunu involuti fit-trażmissjoni ta’ flus barra l-pajjiż. Jista’ jkun li ma jkollhomx struttura finanzjarja soda.</a:t>
            </a:r>
          </a:p>
          <a:p>
            <a:pPr marL="143505" marR="9528" lvl="0" indent="0" algn="just">
              <a:lnSpc>
                <a:spcPct val="100000"/>
              </a:lnSpc>
              <a:buNone/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143505" marR="9528" lvl="0" indent="0" algn="just">
              <a:lnSpc>
                <a:spcPct val="100000"/>
              </a:lnSpc>
              <a:buNone/>
            </a:pPr>
            <a:r>
              <a:rPr lang="mt-MT" sz="1400" i="1" dirty="0">
                <a:solidFill>
                  <a:srgbClr val="161D44"/>
                </a:solidFill>
                <a:latin typeface="Roboto Th"/>
              </a:rPr>
              <a:t>X’INHUMA L-GĦANIJIET TAL-OCVO?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L-identifikazzjoni ta’ dawk li ‘jippreżentaw ruħhom’ bħala entitajiet leġittimi.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Il-protezzjoni tal-isfruttament ta’ entitajiet leġittimi bħala vetturi għal-finanzjament tat-terroriżmu jew ħasil tal-flus.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L-investigazzjoni ta’ ħjiel li jindikaw l-atti biex jaħbu jew joskuraw id-devjazzjoni sigrieta ta’ fondi maħsuba għal skopijiet terroristici.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DBAD2-CBCE-680A-8F62-3C83CE03A0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2302" y="394133"/>
            <a:ext cx="6104214" cy="693682"/>
          </a:xfrm>
        </p:spPr>
        <p:txBody>
          <a:bodyPr/>
          <a:lstStyle/>
          <a:p>
            <a:pPr lvl="0"/>
            <a:r>
              <a:rPr lang="en-GB" sz="2800"/>
              <a:t>LINJI GWIDA BBA</a:t>
            </a:r>
            <a:r>
              <a:rPr lang="mt-MT" sz="2800"/>
              <a:t>Ż</a:t>
            </a:r>
            <a:r>
              <a:rPr lang="en-GB" sz="2800"/>
              <a:t>ATI FUQ IR-RISKJU</a:t>
            </a:r>
            <a:endParaRPr lang="mt-MT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3A6A4-DA03-9323-3608-6D5EDD38D4E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2302" y="1324307"/>
            <a:ext cx="5915025" cy="9656969"/>
          </a:xfrm>
        </p:spPr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mt-MT" sz="1400" dirty="0">
                <a:latin typeface="Roboto Th"/>
              </a:rPr>
              <a:t>X’INHU L-IRWOL TAL-OCVO?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Legalment, l-OCVO hija obbligata li: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Tipproteġi s-settur kontra l-abbuż.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Tidentifka u tieħu azzjoni effettiva kontra dawk l-entitajiet li jappoġġaw terroristi u organizzazzjonijiet terroristici li jaħslu l-flus.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Tappoġġa dawk l-entitajiet li huma/kienu sfruttati minn terroristi, organizzazzjonijiet terroristici u minn dawk li jaħslu l-flus.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Teduka lil dawn l-entitajiet dwar abbuż bħal dan.</a:t>
            </a:r>
          </a:p>
          <a:p>
            <a:pPr lvl="0">
              <a:lnSpc>
                <a:spcPct val="80000"/>
              </a:lnSpc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F’konformita’ mal-obbligu legali, l-OCVO: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Tappoġġa l-Organizzazzjonijiet Volontarji.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Tiżgura s-superviżjoni u l-monitoraġġ tas-settur.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Tipprovdi ġbir effettiv ta’ informazzjoni. 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Tinvestiga fejn u meta meħtieg.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Tizgura l-kondivizjoni tal-informazzjoni.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Torganizza </a:t>
            </a:r>
            <a:r>
              <a:rPr lang="mt-MT" sz="1400" b="1" i="1" spc="-95" dirty="0">
                <a:solidFill>
                  <a:srgbClr val="161D44"/>
                </a:solidFill>
                <a:latin typeface="Roboto Bk"/>
              </a:rPr>
              <a:t>outreach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 kontinwu għas-settur.</a:t>
            </a:r>
          </a:p>
          <a:p>
            <a:pPr marL="0" lvl="0" indent="0">
              <a:lnSpc>
                <a:spcPct val="80000"/>
              </a:lnSpc>
              <a:buNone/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mt-MT" sz="1400" dirty="0">
                <a:latin typeface="Roboto Th"/>
              </a:rPr>
              <a:t>KIF L-OCVO TAGĦMEL IL-VALUTAZZJONI TAR-RISKJU TAGĦHA FUQ L-ORGANIZZAZJONIJIET VOLONTARJI?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II-valutazzjoni tar-riskju mwettqa mill-OCVO hija bbażata fuq analiżi ta’ kull organizzazjoni volontarja fil-fażi tal-iskrizzjoni u kontinwament ta’ kull sena, u b’kunsiderazzjoni tal-attività’ bil-kriterji li ġejjin: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Id-dħul annwali.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L-attività’ li twettaq.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Il-ġurizdizzjoni li fihom topera u li għandha msieħba.</a:t>
            </a:r>
          </a:p>
          <a:p>
            <a:pPr marL="0" lvl="0" indent="0">
              <a:lnSpc>
                <a:spcPct val="80000"/>
              </a:lnSpc>
              <a:buNone/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Abbażi ta’ dawn il-kriterji, il-valutazzjoni tar-riskju huwa assenjat kif gej: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Riskju għoli ħafna.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Riskju għoli.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Riskju medju.</a:t>
            </a:r>
          </a:p>
          <a:p>
            <a:pPr lvl="0">
              <a:lnSpc>
                <a:spcPct val="80000"/>
              </a:lnSpc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Riskju baxx.</a:t>
            </a:r>
          </a:p>
          <a:p>
            <a:pPr marL="0" lvl="0" indent="0">
              <a:lnSpc>
                <a:spcPct val="80000"/>
              </a:lnSpc>
              <a:buNone/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mt-MT" sz="1400" dirty="0">
                <a:latin typeface="Roboto Th"/>
              </a:rPr>
              <a:t>X’INHUMA T-TIPI TA’ ABBUZ LI JITGĦU JIFFAĊĊJAW L-ORGANIZZAZJONIJIET VOLONTARJI?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Ħasil ta’ flus.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Finanzjament tat-Terroriżmu.</a:t>
            </a:r>
          </a:p>
          <a:p>
            <a:pPr marL="0" lvl="0" indent="0">
              <a:lnSpc>
                <a:spcPct val="80000"/>
              </a:lnSpc>
              <a:buNone/>
            </a:pPr>
            <a:endParaRPr lang="mt-MT" sz="1400" dirty="0">
              <a:latin typeface="Roboto Th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F550-3904-4058-4367-E168852265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92" y="649114"/>
            <a:ext cx="5915025" cy="927439"/>
          </a:xfrm>
        </p:spPr>
        <p:txBody>
          <a:bodyPr/>
          <a:lstStyle/>
          <a:p>
            <a:pPr lvl="0"/>
            <a:r>
              <a:rPr lang="mt-MT" sz="2800"/>
              <a:t>LINJI GWIDA BBAŻATI FUQ IR-RISKJU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B721B-9A74-4B65-EE3D-033153E878F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1492" y="1576553"/>
            <a:ext cx="5915025" cy="9404713"/>
          </a:xfrm>
        </p:spPr>
        <p:txBody>
          <a:bodyPr/>
          <a:lstStyle/>
          <a:p>
            <a:pPr marL="0" lvl="0" indent="0">
              <a:buNone/>
            </a:pPr>
            <a:r>
              <a:rPr lang="mt-MT" sz="1400">
                <a:latin typeface="Roboto Th"/>
              </a:rPr>
              <a:t>KIF JINTUŻAW L-ORGANIZZAZJONIJIET VOLONTARJI GĦALL-ĦASIL TAL-FLUS?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Self – Id-donaturi jistgħu jagħmlu self lil organizzazzjonijiet volontarji bħala mezz ta’ ħasil tal-flus permezz ta’ organizzazzjoni volontarja jew jistgħu jagħmlu donazzjonijiet b’restrizzjonijiet speċifiċi dwar liema sieħeb jew proġett għandu jiġi ffinanzjat bħala mezz ta’ trasferiment ta’ fondi barra l-pajjiż u taħbi l-oriġini tal-fondi.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Donazzjonijiet Anonimi fi Flus Kontanti – Donazzjonijiet anonimi fi flus kontanti jew donazzjonijiet permezz ta’ partijiet terzi suspetti jistgħu jkunu mezz ta’ kif jiġu rrikavati minn reati.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Evitar/Evazjoni tat-Taxxa – Id-donaturi jistgħu jfittxu eżenzjoni mit-taxxa fuq id-donazzjoni tagħhom filwaqt li fl-istess ħin ifittxu benefiċċju privat bħala riżultat tad-donazzjoni tagħhom jew jinsistu li l-organizzazzjoni volontarja tixtri servizzi minn kumpanija assoċjata bħala kundizzjoni tad-donazzjoni u b’hekk jiksbu eżenzjoni mit-taxxa fuq id-donazzjoni u jiżguraw negozju fl-istess ħin.</a:t>
            </a:r>
          </a:p>
          <a:p>
            <a:pPr lvl="0"/>
            <a:endParaRPr lang="mt-MT" sz="1400" b="1" spc="-95">
              <a:solidFill>
                <a:srgbClr val="161D44"/>
              </a:solidFill>
              <a:latin typeface="Roboto Bk"/>
            </a:endParaRPr>
          </a:p>
          <a:p>
            <a:pPr marL="0" lvl="0" indent="0">
              <a:buNone/>
            </a:pPr>
            <a:r>
              <a:rPr lang="mt-MT" sz="1400">
                <a:latin typeface="Roboto Th"/>
              </a:rPr>
              <a:t>KIF JISTGĦU L-ORGANIZZAZJONIJIET VOLONTARJI JTAFFU R-RISKJI TAL-ĦASIL TAL-FLUS?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Self – Kun af lid-donaturi tiegħek. Is-self u l-kundizzjonijiet tas-self għandhom jiġu stabbiliti permezz ta’ metodi regolati.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Donazzjonijiet anonimi fi flus kontanti – It-trasferimenti bankarji għandhom dejjem jiġu mħegga.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Evitar/Evazjoni tat-Taxxa – Kun af lid-donaturi tiegħek.</a:t>
            </a:r>
          </a:p>
          <a:p>
            <a:pPr marL="0" lvl="0" indent="0">
              <a:buNone/>
            </a:pPr>
            <a:endParaRPr lang="mt-MT" sz="1400" b="1" spc="-95">
              <a:solidFill>
                <a:srgbClr val="161D44"/>
              </a:solidFill>
              <a:latin typeface="Roboto Bk"/>
            </a:endParaRPr>
          </a:p>
          <a:p>
            <a:pPr marL="0" lvl="0" indent="0">
              <a:buNone/>
            </a:pPr>
            <a:r>
              <a:rPr lang="mt-MT" sz="1400">
                <a:latin typeface="Roboto Th"/>
              </a:rPr>
              <a:t>KIF JINTUZAW L-ORGANIZZAZJONIJIET VOLONTARJI GĦALL-FINANZJAMENT TAT-TERRORIZMU?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Gbir ta’ fondi mill-pubbliku f’isem l-organizzazzjoni volontarja jew għal kampanja ta’ għajnuna umanitarja.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Twaqqif ta’ organizzazzjoni volontarja bil-għan li tipprovdi kopertura biex jiġu diretti fondi għal skopijiet ta’ terroriżmu.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Fondi jew oġġetti li jiġu mċaqalqa minn organizzazzjoni volontarja lejn pajjiż ieħor jistgħu jiġu ddevjati qabel ma jaslu għand ir-ricevituri maħsuba. Il-flus kontanti jistgħu jiġu ttrasportati f’isem l-organizzazzjoni volontarja b’mod li jista’ jidher leġittimu sabiex it-trasport ikun anqas probabbli li jiġi kkontestat.</a:t>
            </a:r>
          </a:p>
          <a:p>
            <a:pPr lvl="0"/>
            <a:r>
              <a:rPr lang="mt-MT" sz="1400" b="1" spc="-95">
                <a:solidFill>
                  <a:srgbClr val="161D44"/>
                </a:solidFill>
                <a:latin typeface="Roboto Bk"/>
              </a:rPr>
              <a:t>Riċevituri diretti jew membri tal-familja tar-ricevituri tal-fondi tal-organizzazzjoni volontarja, kemm jekk imsieħba jew individwi, jistgħu jużaw ħazin il-flus għal skopijiet ta’ terroriżmu.</a:t>
            </a:r>
          </a:p>
          <a:p>
            <a:pPr lvl="0"/>
            <a:endParaRPr lang="mt-MT" sz="1400" b="1" spc="-95">
              <a:solidFill>
                <a:srgbClr val="161D44"/>
              </a:solidFill>
              <a:latin typeface="Roboto B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80DBD-6059-F6D0-06C8-2E2A36023B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92" y="649114"/>
            <a:ext cx="5915025" cy="1053562"/>
          </a:xfrm>
        </p:spPr>
        <p:txBody>
          <a:bodyPr/>
          <a:lstStyle/>
          <a:p>
            <a:pPr lvl="0"/>
            <a:r>
              <a:rPr lang="mt-MT" sz="2800"/>
              <a:t>LINJI GWIDA BBAŻATI FUQ IR-RISKJU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23B82-5847-25C5-8008-94E4C74439E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29595" y="1671148"/>
            <a:ext cx="5915025" cy="9452015"/>
          </a:xfrm>
        </p:spPr>
        <p:txBody>
          <a:bodyPr/>
          <a:lstStyle/>
          <a:p>
            <a:pPr marL="0" lvl="0" indent="0">
              <a:buNone/>
            </a:pPr>
            <a:r>
              <a:rPr lang="mt-MT" sz="1400" dirty="0">
                <a:latin typeface="Roboto Th"/>
              </a:rPr>
              <a:t>KIF JISTGĦU L-ORGANIZZAZZJONIJIET VOLONTARJI JTAFFU R-RISKJI TAL-FINANZJAMENT TAT-TERRORIZMU?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Ġbir ta’ fondi mil-pubbliku f’isem l-organizzazzjoni volontarja jew għal kampanja ta’ għajnuna umanitarja – Kun af lill-membri tiegħek.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Twaqqif ta’ organizzazzjoni volontarja bil-għan li tipprovdi kopertura biex jiġu diretti fondi għal skopijiet ta’ terroriżmu – Kun af lill-kollegi tiegħek.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Fondi jew oġġetti li jiġu mċaqalqa minn organizzazzjoni volontarja lejn pajjiż ieħor jistgħu jiġu ddevjati qabel ma jaslu għand ir-ricevituri maħsuba – Uża metodi ta’ trasferiment regolati.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Il-flus kontanti jistgħu jiġu trasportati f’isem l-organizzazzjoni volontarja b’mod li jista’ jidher leġittimu sabiex it-trasport ikun anqas probabbli li jiġi kkontestat – Dejjem uża trasferimenti bankarji jew aġenziji tal-ħlas tal-flus liċenzjati.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Riċevituri diretti jew membri tal-familja tar-riċevituri tal-fondi tal-organizzazzjoni volontarja, kemm jekk imsieħba jew individwi, jistgħu jużaw il-flus għal skopijiet ta’ terroriżmu – Kun af lis-shab tiegħek</a:t>
            </a:r>
            <a:r>
              <a:rPr lang="mt-MT" sz="1400" dirty="0">
                <a:latin typeface="Roboto Th"/>
              </a:rPr>
              <a:t>.</a:t>
            </a:r>
          </a:p>
          <a:p>
            <a:pPr marL="0" lvl="0" indent="0">
              <a:buNone/>
            </a:pPr>
            <a:endParaRPr lang="mt-MT" sz="1400" dirty="0">
              <a:latin typeface="Roboto Th"/>
            </a:endParaRPr>
          </a:p>
          <a:p>
            <a:pPr marL="0" lvl="0" indent="0">
              <a:buNone/>
            </a:pPr>
            <a:r>
              <a:rPr lang="mt-MT" sz="1400" dirty="0">
                <a:latin typeface="Roboto Th"/>
              </a:rPr>
              <a:t>HEMM XI RISKJI OHRA LI L-ORGANIZZAZZJONIJIET VOLONTARJI GĦANDHOM JOQGĦODU ATTENTI MINNHOM?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Użu tal-assi – Speċjalment fil-pajjiż fejn joperaw.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Użu ta’ karozzi biex jittrasportaw nies bi flus kontanti, armi, propaganda.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Użu ta’ bini biex jaħżnu oġġetti.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Użu tan-netwerks ta’ komunikazzjoni tal-organizzazjoni volontarja biex jgħinu fil-loġistika terroristika. Organizzazzjoni volontarja sempliċiment użata bħala opportunita’ ta’ netwerking – Kun af l-imsieħba tiegħek.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Użu tal-isem u l-istatus tal-organizzazzjoni volontarja – organizzazzjonijiet terroristici jistgħu jisirqu ismek biex jiġbru fondi speċjalment permezz ta’ ‘</a:t>
            </a:r>
            <a:r>
              <a:rPr lang="mt-MT" sz="1400" b="1" i="1" spc="-95" dirty="0">
                <a:solidFill>
                  <a:srgbClr val="161D44"/>
                </a:solidFill>
                <a:latin typeface="Roboto Bk"/>
              </a:rPr>
              <a:t>crowdfunding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’ – Iċċekkja l-midja soċjali regolarment.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Abbuż tal-organizzazzjoni volontarja minn ġewwa – membri jistgħu jabbużaw mill-pożizzjoni tagħhom fi ħdan l-organizzazzjoni volontarja biex jisirqu flus jew assi oħra, bħall-ikel – Kun af l-imsieħba tiegħek.</a:t>
            </a:r>
          </a:p>
          <a:p>
            <a:pPr lvl="0"/>
            <a:endParaRPr lang="mt-MT" sz="1400" dirty="0">
              <a:latin typeface="Roboto Th"/>
            </a:endParaRPr>
          </a:p>
          <a:p>
            <a:pPr marL="0" lvl="0" indent="0">
              <a:buNone/>
            </a:pPr>
            <a:endParaRPr lang="mt-MT" sz="1400" dirty="0">
              <a:latin typeface="Roboto Th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60170-EED2-40E8-B6C2-5775FFB6DF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82" y="268010"/>
            <a:ext cx="5915025" cy="1639610"/>
          </a:xfrm>
        </p:spPr>
        <p:txBody>
          <a:bodyPr/>
          <a:lstStyle/>
          <a:p>
            <a:pPr lvl="0"/>
            <a:r>
              <a:rPr lang="mt-MT" sz="2800"/>
              <a:t>GOVERNANZA TAJBA GĦALL-AMMINISTRATURI TAL-ORGANIZZAZJONIJIET VOLONTARJI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AD1BF-47C3-2832-F1EE-9B4693F530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3323" y="1907630"/>
            <a:ext cx="5803184" cy="9648501"/>
          </a:xfrm>
        </p:spPr>
        <p:txBody>
          <a:bodyPr/>
          <a:lstStyle/>
          <a:p>
            <a:pPr marL="0" lvl="0" indent="0">
              <a:buNone/>
            </a:pPr>
            <a:r>
              <a:rPr lang="mt-MT" sz="1400" dirty="0">
                <a:latin typeface="Roboto Th"/>
              </a:rPr>
              <a:t>MIN JISTA’ JKUN AMMINISTRATUR?</a:t>
            </a:r>
          </a:p>
          <a:p>
            <a:pPr marL="0" lvl="0" indent="0">
              <a:buNone/>
            </a:pPr>
            <a:r>
              <a:rPr lang="mt-MT" sz="1400" dirty="0">
                <a:latin typeface="Roboto Th"/>
              </a:rPr>
              <a:t>“</a:t>
            </a: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Kwalunkwe persuna li tinħatar biex tikkontrolla, tissorvelja jew tamministra organizzazzjoni, u tinkludi gvernatur, direttur ‘trustee’ jew membru tal-kumitat jew kwalunkwe persuna oħra li twettaq dawn il-funzjonijiet anke jekk taħt isem ieħor iżda ma tinkludix maniġer jew eżekuttiv waqt li jwettaq funzjonijiet taħt kuntratt bi ħlas ħlief safejn ikun amministratur u biss relatat mal-funzjonijiet tiegħu bħala amministratur”.  Kap.492 - Att dwar Organizzazzjonijiet Volontarji - Artikolu 2.</a:t>
            </a:r>
          </a:p>
          <a:p>
            <a:pPr marL="0" lvl="0" indent="0">
              <a:buNone/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0" lvl="0" indent="0"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GĦALIEX GĦANDNA NŻOMMU GOVERNANZA TAJBA?</a:t>
            </a:r>
          </a:p>
          <a:p>
            <a:pPr marL="0" lvl="0" indent="0"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Amministratur huwa kkunsidrat bħala persuna fiduċjarja. L-amministraturi għandhom jużaw din ir-responsabbiltà’ fiduċjarja biex jimpenjaw il-benefiċċji soċjali, ċivili u komunitarji lejn l-iskop soċjali u pubbliku aħħari tal-organizzazjoni volontarja. għalhekk l-amministraturi għandhom jagħmlu dak kollu li hu meħtieg biex jiżguraw – kredibilita’, responsabbilita’, trasparenza u reputazzjoni tajba. Billi jiżguraw dawn l-erbgħa pilastri, l-amministraturi jkunu qed isaħħu mhux biss l-organizzazjoni volontarja tagħhom, iżda wkoll il-volontarjat b’mod ġenerali.</a:t>
            </a:r>
          </a:p>
          <a:p>
            <a:pPr marL="0" lvl="0" indent="0">
              <a:buNone/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0" lvl="0" indent="0"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KIF JISTA’ AMMINISTRATUR JIŻGURA GOVERNANZA TAJBA FI HDAN L-ORGANIZZAZJONI VOLONTARJA?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Iżżomm u jassigura konformita’ ma’ statut aġġornat.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Iżżomm rekords aġġornati bid-dettalji u d-dettalji tal-persuni konnessi mal-organizzazjoni volontarja.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Iżżomm aġġornata u jorganizza d-dokumentazzjoni kollha talorganizzazjoni volontarja għal minimu ta’ għaxar snin.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Jiżgura li n-numru minimu ta’ amministraturi ma jkunx inqas minn tlieta.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Jipprepara kontijiet annwali skond il-ligijiet rilevanti.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Jirreġistra l-organizzazjoni volontarja ma’ pjattaformi/federazzjonijiet lokali.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Meta tirrekluta l-organizzazjoni volontarja għandha tiżgura prinċipji ta’ opportunita’ u diversita’.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Jiżgura r-reputazzjoni tal-organizzazjoni volontarja u jiġġenera kuxjenza pubblika dwar ix-xogħol u l-missjoni tal-organizzazjoni volontarja.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Ikun responsabbli għal-azzjonijiet personali tiegħu u jkun trasparenti fit-trattati tiegħu.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Jipprovdi kondotta tal-pulizija valida u f’waqtha meta meħtieg.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Jevita sitwazzjonijiet ta’ konflitt ta’ interess.</a:t>
            </a:r>
          </a:p>
          <a:p>
            <a:pPr marL="0" lvl="0" indent="0">
              <a:buNone/>
            </a:pPr>
            <a:endParaRPr lang="mt-MT" sz="1400" dirty="0">
              <a:latin typeface="Roboto Th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A1C1-E1B7-A0CF-1ADC-8CC44A70F2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92" y="649114"/>
            <a:ext cx="5915025" cy="1305808"/>
          </a:xfrm>
        </p:spPr>
        <p:txBody>
          <a:bodyPr/>
          <a:lstStyle/>
          <a:p>
            <a:pPr lvl="0"/>
            <a:r>
              <a:rPr lang="mt-MT" sz="2800" dirty="0"/>
              <a:t>GOVERNANZA TAJBA GĦALL-AMMINISTRATURI TAL-ORGANIZZAZZJONIJIET VOLONTARJI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7B67D-8658-902C-D41E-B55B26DFB44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1492" y="2078906"/>
            <a:ext cx="5915025" cy="9463975"/>
          </a:xfrm>
        </p:spPr>
        <p:txBody>
          <a:bodyPr/>
          <a:lstStyle/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Ma jokkupax rwoli multipli ta’ President jew Teżorier jew Segretarju.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Jattendi korsijiet u sessjonijiet ta’ informazzjoni.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Jaġixxi fl-ahjar interess tal-organizzazjoni volontarja u mhux ta’ grupp jew fazzjoni tagħha.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Iżomm l-indipendenza f’kull ħin – qatt taħt il-kontroll ta’ xi individwu jew organizzazzjoni ta’ parti terza.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Jaġixxi b’integrita’ f’kull ħin.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Jastjeni mill-abbuż tal-poter.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Jaċċerta ruħhu li jkollu ftehim sħiħ tal-attivitajiet u l-iskop tal-organizzazzjoni volontarja u l-istatut.</a:t>
            </a:r>
          </a:p>
          <a:p>
            <a:pPr marL="0" lvl="0" indent="0">
              <a:buNone/>
            </a:pPr>
            <a:endParaRPr lang="mt-MT" sz="1400" b="1" spc="-95" dirty="0">
              <a:solidFill>
                <a:srgbClr val="161D44"/>
              </a:solidFill>
              <a:latin typeface="Roboto Bk"/>
            </a:endParaRPr>
          </a:p>
          <a:p>
            <a:pPr marL="0" lvl="0" indent="0">
              <a:buNone/>
            </a:pPr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X’INHUMA L-ISFIDI TA’ GOVERNANZA TAJBA LI L-OCVO LTAQAT MAGĦHOM U GĦENET LILL-ORGANIZZAZZJONIJIET VOLONTARJI BIHOM?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Żamma ta’ rekords -  Importanti għal-amministraturi li jżommu kopji elettroniċi u stampati tad-dokumentazzjoni relatata mal-organizzazjoni volontarja - Ez. Minuti tal-kumitat, Sottokumitat, Laqgħat Ġenerali Annwali.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Dokumentazzjoni finanzjarja – Sottomissjioni tad-dokumentazzjoni finanzjarja meħtiega skond il-kategorija li taqa’ taħtha l-organizzazjoni volontarja kif stipulat mil-liġi.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Politika ta’ Suċċessjoni – Il-grupp attwali ta’ amministraturi għandu jkollu politika ta’ suċċessjoni ċara li tara l-organizzazjoni volontarja tiffjorixxi wara l-mandat tagħhom.</a:t>
            </a:r>
          </a:p>
          <a:p>
            <a:pPr lvl="0"/>
            <a:r>
              <a:rPr lang="mt-MT" sz="1400" b="1" spc="-95" dirty="0">
                <a:solidFill>
                  <a:srgbClr val="161D44"/>
                </a:solidFill>
                <a:latin typeface="Roboto Bk"/>
              </a:rPr>
              <a:t>Diliġenza Dovuta tal-Isponsors – Identifika, verifika għarfien tan-negozju tal-organizzazzjoni/individwu u oqgħod attent.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302</TotalTime>
  <Words>1623</Words>
  <Application>Microsoft Office PowerPoint</Application>
  <PresentationFormat>Skrin wiesa'</PresentationFormat>
  <Paragraphs>121</Paragraphs>
  <Slides>8</Slides>
  <Notes>0</Notes>
  <HiddenSlides>0</HiddenSlides>
  <MMClips>0</MMClips>
  <ScaleCrop>false</ScaleCrop>
  <HeadingPairs>
    <vt:vector size="6" baseType="variant">
      <vt:variant>
        <vt:lpstr>Fonts Użati</vt:lpstr>
      </vt:variant>
      <vt:variant>
        <vt:i4>7</vt:i4>
      </vt:variant>
      <vt:variant>
        <vt:lpstr>Tema</vt:lpstr>
      </vt:variant>
      <vt:variant>
        <vt:i4>1</vt:i4>
      </vt:variant>
      <vt:variant>
        <vt:lpstr>Titli tas-Slajds</vt:lpstr>
      </vt:variant>
      <vt:variant>
        <vt:i4>8</vt:i4>
      </vt:variant>
    </vt:vector>
  </HeadingPairs>
  <TitlesOfParts>
    <vt:vector size="16" baseType="lpstr">
      <vt:lpstr>Aptos</vt:lpstr>
      <vt:lpstr>Aptos Display</vt:lpstr>
      <vt:lpstr>Arial</vt:lpstr>
      <vt:lpstr>Arial MT</vt:lpstr>
      <vt:lpstr>Lucida Sans Unicode</vt:lpstr>
      <vt:lpstr>Roboto Bk</vt:lpstr>
      <vt:lpstr>Roboto Th</vt:lpstr>
      <vt:lpstr>Office Theme</vt:lpstr>
      <vt:lpstr>Preżentazzjoni bil-PowerPoint</vt:lpstr>
      <vt:lpstr>Preżentazzjoni bil-PowerPoint</vt:lpstr>
      <vt:lpstr>LINJI GWIDA BBAŻATI FUQ IR-RISKJU</vt:lpstr>
      <vt:lpstr>LINJI GWIDA BBAŻATI FUQ IR-RISKJU</vt:lpstr>
      <vt:lpstr>LINJI GWIDA BBAŻATI FUQ IR-RISKJU</vt:lpstr>
      <vt:lpstr>LINJI GWIDA BBAŻATI FUQ IR-RISKJU</vt:lpstr>
      <vt:lpstr>GOVERNANZA TAJBA GĦALL-AMMINISTRATURI TAL-ORGANIZZAZJONIJIET VOLONTARJI</vt:lpstr>
      <vt:lpstr>GOVERNANZA TAJBA GĦALL-AMMINISTRATURI TAL-ORGANIZZAZZJONIJIET VOLONTARJI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Galdes Joanne 1 at OCVO</dc:creator>
  <cp:lastModifiedBy>Galdes Joanne 1 at OCVO</cp:lastModifiedBy>
  <cp:revision>11</cp:revision>
  <dcterms:created xsi:type="dcterms:W3CDTF">2025-11-05T09:52:36Z</dcterms:created>
  <dcterms:modified xsi:type="dcterms:W3CDTF">2025-11-06T09:43:33Z</dcterms:modified>
</cp:coreProperties>
</file>